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8" r:id="rId1"/>
  </p:sldMasterIdLst>
  <p:notesMasterIdLst>
    <p:notesMasterId r:id="rId16"/>
  </p:notesMasterIdLst>
  <p:sldIdLst>
    <p:sldId id="256" r:id="rId2"/>
    <p:sldId id="257" r:id="rId3"/>
    <p:sldId id="258" r:id="rId4"/>
    <p:sldId id="263" r:id="rId5"/>
    <p:sldId id="264" r:id="rId6"/>
    <p:sldId id="259" r:id="rId7"/>
    <p:sldId id="261" r:id="rId8"/>
    <p:sldId id="260" r:id="rId9"/>
    <p:sldId id="266" r:id="rId10"/>
    <p:sldId id="267" r:id="rId11"/>
    <p:sldId id="268" r:id="rId12"/>
    <p:sldId id="269" r:id="rId13"/>
    <p:sldId id="270"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75798" autoAdjust="0"/>
  </p:normalViewPr>
  <p:slideViewPr>
    <p:cSldViewPr>
      <p:cViewPr varScale="1">
        <p:scale>
          <a:sx n="54" d="100"/>
          <a:sy n="54" d="100"/>
        </p:scale>
        <p:origin x="-183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57A091-76CA-4231-B08C-CBE15CF9623E}" type="datetimeFigureOut">
              <a:rPr lang="en-US" smtClean="0"/>
              <a:pPr/>
              <a:t>2/7/2011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28C3ED-A8C1-44CD-8910-E64F71C5D18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a:t>
            </a:r>
            <a:r>
              <a:rPr lang="en-US" baseline="0" dirty="0" smtClean="0"/>
              <a:t> have been using wikis for the past four years in a variety of scenarios in the K-12 face-to-face environment and feel they are an excellent tool to use for e-learning.  What follows is a brief presentation identifying what a wiki is and how it can be implemented in the on-line environment.  The second last slide in the presentation provides links to two wikis that I have created for our class to play around and experiment with a little. </a:t>
            </a:r>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sites featured are those I</a:t>
            </a:r>
            <a:r>
              <a:rPr lang="en-US" baseline="0" dirty="0" smtClean="0"/>
              <a:t> am a little more familiar with and are presented in my order of preference.  Wikispaces is by far the easiest to use and a great place to start.  I also like </a:t>
            </a:r>
            <a:r>
              <a:rPr lang="en-US" baseline="0" dirty="0" err="1" smtClean="0"/>
              <a:t>PBWorks</a:t>
            </a:r>
            <a:r>
              <a:rPr lang="en-US" baseline="0" dirty="0" smtClean="0"/>
              <a:t> but it takes a little bit to get used to the navigation of the site and users have to pay extra for a premium edition, unlike </a:t>
            </a:r>
            <a:r>
              <a:rPr lang="en-US" baseline="0" dirty="0" err="1" smtClean="0"/>
              <a:t>wikispaces</a:t>
            </a:r>
            <a:r>
              <a:rPr lang="en-US" baseline="0" dirty="0" smtClean="0"/>
              <a:t> for education.  </a:t>
            </a:r>
          </a:p>
          <a:p>
            <a:endParaRPr lang="en-US" baseline="0" dirty="0" smtClean="0"/>
          </a:p>
          <a:p>
            <a:r>
              <a:rPr lang="en-US" baseline="0" dirty="0" smtClean="0"/>
              <a:t>It is important to note that some organizations host their own </a:t>
            </a:r>
            <a:r>
              <a:rPr lang="en-US" baseline="0" dirty="0" err="1" smtClean="0"/>
              <a:t>wikispaces</a:t>
            </a:r>
            <a:r>
              <a:rPr lang="en-US" baseline="0" dirty="0" smtClean="0"/>
              <a:t> and do not have to rely on the services identified above.  Business and organizations that use </a:t>
            </a:r>
            <a:r>
              <a:rPr lang="en-US" baseline="0" dirty="0" err="1" smtClean="0"/>
              <a:t>sharepoint</a:t>
            </a:r>
            <a:r>
              <a:rPr lang="en-US" baseline="0" dirty="0" smtClean="0"/>
              <a:t> services may have access to their own wiki tools that can be used inside their organization.  Your IS Manager will know what is available.</a:t>
            </a:r>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wiki</a:t>
            </a:r>
            <a:r>
              <a:rPr lang="en-US" baseline="0" dirty="0" smtClean="0"/>
              <a:t> is a collaborative online space where people can create, edit and restructure content directly on the web.  It’s name means ‘quick’ in Hawaiian and is reflective of how quickly one can create and edit online content that has been posted by others.  Learners can contribute to wikis at a time that is convenient to them and from any internet connection.  This ability makes wikis very useful in the e-learning scene.</a:t>
            </a:r>
          </a:p>
          <a:p>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an article written by Chris </a:t>
            </a:r>
            <a:r>
              <a:rPr lang="en-US" baseline="0" dirty="0" err="1" smtClean="0"/>
              <a:t>Gosk</a:t>
            </a:r>
            <a:r>
              <a:rPr lang="en-US" baseline="0" dirty="0" smtClean="0"/>
              <a:t>, he states that wikis are the ultimate tool for constructive learning. Individuals have the ability to add information on wikis to which they  have been given contribution rights. As information is added, a version is created.  Additional members of that particular wiki can build on the information that has been posted and edit what already exists. Most wikis contain a discussion area where members can post comments and reply to members.  This allows members to focus on what they would like to share and add to their space.  </a:t>
            </a:r>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wiki providers</a:t>
            </a:r>
            <a:r>
              <a:rPr lang="en-US" baseline="0" dirty="0" smtClean="0"/>
              <a:t> give their users options for controlling who will have editing rights to the wiki.  For example; wikis can be designed for public contributions where everyone can view the space and edit the content.  This option may not be feasible for many organizations because it lacks control over who is editing the content.  </a:t>
            </a:r>
          </a:p>
          <a:p>
            <a:endParaRPr lang="en-US" baseline="0" dirty="0" smtClean="0"/>
          </a:p>
          <a:p>
            <a:r>
              <a:rPr lang="en-US" baseline="0" dirty="0" smtClean="0"/>
              <a:t>A popular choice are wikis that are protected where everyone can view the content, but only specified members can edit the site.  Many schools that I mentor use protected wikis for their websites.</a:t>
            </a:r>
          </a:p>
          <a:p>
            <a:endParaRPr lang="en-US" baseline="0" dirty="0" smtClean="0"/>
          </a:p>
          <a:p>
            <a:r>
              <a:rPr lang="en-US" baseline="0" dirty="0" smtClean="0"/>
              <a:t>A third option is a private wiki.  Private wikis work well for groups who want to have more control over who views the wiki.  This is an excellent option for classes, family wikis, and groups who would like to protect their content from public views. The administrator /creator of the wiki decides what settings to use and who they would like to give editing writes to.</a:t>
            </a:r>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Wikis do not have to be</a:t>
            </a:r>
            <a:r>
              <a:rPr lang="en-US" baseline="0" dirty="0" smtClean="0"/>
              <a:t> designed as spaces where anyone can contribute.  They can be organized as regular websites with one or two people uploading content and maintaining the site.  The following example is a </a:t>
            </a:r>
            <a:r>
              <a:rPr lang="en-US" baseline="0" dirty="0" err="1" smtClean="0"/>
              <a:t>wikispace</a:t>
            </a:r>
            <a:r>
              <a:rPr lang="en-US" baseline="0" dirty="0" smtClean="0"/>
              <a:t> that an elementary school is using to host content for their website. This site is an example of a public wiki that everyone can view, but only selected members can edit.  Wikispaces allows users to turn off the discussion feature if it is not needed.</a:t>
            </a:r>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Wikis can</a:t>
            </a:r>
            <a:r>
              <a:rPr lang="en-US" baseline="0" dirty="0" smtClean="0"/>
              <a:t> also be implemented as private spaces where small groups can share files with selected contributors.  If you click on the image, it will take you to a login page where members can login using their personal usernames and passwords.  Notice that this </a:t>
            </a:r>
            <a:r>
              <a:rPr lang="en-US" baseline="0" dirty="0" err="1" smtClean="0"/>
              <a:t>wikispace</a:t>
            </a:r>
            <a:r>
              <a:rPr lang="en-US" baseline="0" dirty="0" smtClean="0"/>
              <a:t> utilizes the discussion feature.</a:t>
            </a:r>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a:t>
            </a:r>
            <a:r>
              <a:rPr lang="en-US" baseline="0" dirty="0" smtClean="0"/>
              <a:t> teachers have created spaces where students can collaborate on special projects. The example shown is another private space where learners can share their online journals with members of their class. These spaces can be maintained for the duration of the project and deleted at the end, or they may be kept indefinitely.</a:t>
            </a:r>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Wikis can be used by students and faculty in</a:t>
            </a:r>
            <a:r>
              <a:rPr lang="en-US" baseline="0" dirty="0" smtClean="0"/>
              <a:t> a number of ways in an e-learning setting.  It is an excellent tool for classmates to use when they need to  collaborate on special projects.  Students can set-up their own private spaces where they can upload and share files, discuss their project, share links to websites, post videos, maintain a project calendar and the list can continue.</a:t>
            </a:r>
          </a:p>
          <a:p>
            <a:endParaRPr lang="en-US" baseline="0" dirty="0" smtClean="0"/>
          </a:p>
          <a:p>
            <a:r>
              <a:rPr lang="en-US" baseline="0" dirty="0" smtClean="0"/>
              <a:t>Instructors can create learning communities for their students where they can freely add information to share with their classmates.  The information can be in the form of files or links to websites. Videos can be embedded from various websites in addition to being uploaded directly to the wiki. These communities can also branch into discussion forums that can be graphically enhanced via wiki pages.</a:t>
            </a:r>
          </a:p>
          <a:p>
            <a:endParaRPr lang="en-US" baseline="0" dirty="0" smtClean="0"/>
          </a:p>
          <a:p>
            <a:r>
              <a:rPr lang="en-US" baseline="0" dirty="0" smtClean="0"/>
              <a:t>Wikis would be a great place to maintain a social network for online learners. It enables users to easily share snippets of their life with their classmates they do not see face-to-face.  It puts a face and personality to those classmates you never get to see.</a:t>
            </a:r>
          </a:p>
          <a:p>
            <a:endParaRPr lang="en-US" baseline="0" dirty="0" smtClean="0"/>
          </a:p>
          <a:p>
            <a:r>
              <a:rPr lang="en-US" baseline="0" dirty="0" smtClean="0"/>
              <a:t>Students can use wikis as online journals and portfolios because of the accessibility, ease of use and privacy features.  Those areas can be private and made available to only to those people they choose.</a:t>
            </a:r>
          </a:p>
          <a:p>
            <a:endParaRPr lang="en-US" baseline="0" dirty="0" smtClean="0"/>
          </a:p>
          <a:p>
            <a:r>
              <a:rPr lang="en-US" baseline="0" dirty="0" smtClean="0"/>
              <a:t>Both instructors and students can use wikis to maintain a research notebook.  These notebooks can either be personal research books or class research notebooks that members could continuously update.  </a:t>
            </a:r>
            <a:endParaRPr lang="en-US" dirty="0"/>
          </a:p>
        </p:txBody>
      </p:sp>
      <p:sp>
        <p:nvSpPr>
          <p:cNvPr id="4" name="Slide Number Placeholder 3"/>
          <p:cNvSpPr>
            <a:spLocks noGrp="1"/>
          </p:cNvSpPr>
          <p:nvPr>
            <p:ph type="sldNum" sz="quarter" idx="10"/>
          </p:nvPr>
        </p:nvSpPr>
        <p:spPr/>
        <p:txBody>
          <a:bodyPr/>
          <a:lstStyle/>
          <a:p>
            <a:fld id="{E628C3ED-A8C1-44CD-8910-E64F71C5D18A}"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are thousands of links to wiki resources on the web but I have selected a few that deal specifically with wikis in e-learning environments.  They are excellent resources to get you started on your journey with wikis.  The last resource contains some excellent links to YouTube videos  and wiki hosting sites.</a:t>
            </a:r>
          </a:p>
          <a:p>
            <a:endParaRPr lang="en-US" baseline="0" dirty="0" smtClean="0"/>
          </a:p>
        </p:txBody>
      </p:sp>
      <p:sp>
        <p:nvSpPr>
          <p:cNvPr id="4" name="Slide Number Placeholder 3"/>
          <p:cNvSpPr>
            <a:spLocks noGrp="1"/>
          </p:cNvSpPr>
          <p:nvPr>
            <p:ph type="sldNum" sz="quarter" idx="10"/>
          </p:nvPr>
        </p:nvSpPr>
        <p:spPr/>
        <p:txBody>
          <a:bodyPr/>
          <a:lstStyle/>
          <a:p>
            <a:fld id="{E628C3ED-A8C1-44CD-8910-E64F71C5D18A}"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6F65141-C93D-4B1E-BAF2-A1B310A2E6BB}" type="datetimeFigureOut">
              <a:rPr lang="en-US" smtClean="0"/>
              <a:pPr/>
              <a:t>2/7/2011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37F54CF-A3CB-47F8-9532-520061353B9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F65141-C93D-4B1E-BAF2-A1B310A2E6BB}" type="datetimeFigureOut">
              <a:rPr lang="en-US" smtClean="0"/>
              <a:pPr/>
              <a:t>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7F54CF-A3CB-47F8-9532-520061353B9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F65141-C93D-4B1E-BAF2-A1B310A2E6BB}" type="datetimeFigureOut">
              <a:rPr lang="en-US" smtClean="0"/>
              <a:pPr/>
              <a:t>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7F54CF-A3CB-47F8-9532-520061353B9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F65141-C93D-4B1E-BAF2-A1B310A2E6BB}" type="datetimeFigureOut">
              <a:rPr lang="en-US" smtClean="0"/>
              <a:pPr/>
              <a:t>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7F54CF-A3CB-47F8-9532-520061353B9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6F65141-C93D-4B1E-BAF2-A1B310A2E6BB}" type="datetimeFigureOut">
              <a:rPr lang="en-US" smtClean="0"/>
              <a:pPr/>
              <a:t>2/7/2011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7F54CF-A3CB-47F8-9532-520061353B9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F65141-C93D-4B1E-BAF2-A1B310A2E6BB}" type="datetimeFigureOut">
              <a:rPr lang="en-US" smtClean="0"/>
              <a:pPr/>
              <a:t>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7F54CF-A3CB-47F8-9532-520061353B9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6F65141-C93D-4B1E-BAF2-A1B310A2E6BB}" type="datetimeFigureOut">
              <a:rPr lang="en-US" smtClean="0"/>
              <a:pPr/>
              <a:t>2/7/2011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7F54CF-A3CB-47F8-9532-520061353B9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6F65141-C93D-4B1E-BAF2-A1B310A2E6BB}" type="datetimeFigureOut">
              <a:rPr lang="en-US" smtClean="0"/>
              <a:pPr/>
              <a:t>2/7/2011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7F54CF-A3CB-47F8-9532-520061353B9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F65141-C93D-4B1E-BAF2-A1B310A2E6BB}" type="datetimeFigureOut">
              <a:rPr lang="en-US" smtClean="0"/>
              <a:pPr/>
              <a:t>2/7/2011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7F54CF-A3CB-47F8-9532-520061353B9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F65141-C93D-4B1E-BAF2-A1B310A2E6BB}" type="datetimeFigureOut">
              <a:rPr lang="en-US" smtClean="0"/>
              <a:pPr/>
              <a:t>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7F54CF-A3CB-47F8-9532-520061353B9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6F65141-C93D-4B1E-BAF2-A1B310A2E6BB}" type="datetimeFigureOut">
              <a:rPr lang="en-US" smtClean="0"/>
              <a:pPr/>
              <a:t>2/7/2011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37F54CF-A3CB-47F8-9532-520061353B9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6F65141-C93D-4B1E-BAF2-A1B310A2E6BB}" type="datetimeFigureOut">
              <a:rPr lang="en-US" smtClean="0"/>
              <a:pPr/>
              <a:t>2/7/2011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37F54CF-A3CB-47F8-9532-520061353B9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cdn.educause.edu/sites/default/files/2006/07/PocketEdition%20006%20Serious.mp3" TargetMode="External"/><Relationship Id="rId1" Type="http://schemas.openxmlformats.org/officeDocument/2006/relationships/slideLayout" Target="../slideLayouts/slideLayout4.xml"/><Relationship Id="rId4" Type="http://schemas.openxmlformats.org/officeDocument/2006/relationships/hyperlink" Target="http://www.educause.edu/blog/dianao/EDUCAUSEPocketEdition6UsesofWi/166136"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theelearningcoach.com/elearning2-0/using-wikis-for-elearning/" TargetMode="External"/><Relationship Id="rId7" Type="http://schemas.openxmlformats.org/officeDocument/2006/relationships/hyperlink" Target="http://sites.google.com/site/elearningwithweb20/Home/wikis"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hyperlink" Target="http://wiki.ubc.ca/Main_Page" TargetMode="Externa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www.wikispaces.com/site/for/teachers" TargetMode="External"/><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hyperlink" Target="http://www.wetpaint.com/" TargetMode="External"/><Relationship Id="rId4" Type="http://schemas.openxmlformats.org/officeDocument/2006/relationships/hyperlink" Target="http://pbworks.com/"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educause.edu/" TargetMode="External"/><Relationship Id="rId7" Type="http://schemas.openxmlformats.org/officeDocument/2006/relationships/hyperlink" Target="http://www.wikispaces.com/" TargetMode="External"/><Relationship Id="rId2" Type="http://schemas.openxmlformats.org/officeDocument/2006/relationships/hyperlink" Target="http://designing.flexiblelearning.net.au/gallery/activities/wikis.htm" TargetMode="External"/><Relationship Id="rId1" Type="http://schemas.openxmlformats.org/officeDocument/2006/relationships/slideLayout" Target="../slideLayouts/slideLayout2.xml"/><Relationship Id="rId6" Type="http://schemas.openxmlformats.org/officeDocument/2006/relationships/hyperlink" Target="http://www.learningsolutionsmag.com/articles/220/be-constructive-blogs-podcasts-and-wikis-as-constructivist-learning-tools" TargetMode="External"/><Relationship Id="rId5" Type="http://schemas.openxmlformats.org/officeDocument/2006/relationships/hyperlink" Target="http://pbworks.com/" TargetMode="External"/><Relationship Id="rId4" Type="http://schemas.openxmlformats.org/officeDocument/2006/relationships/hyperlink" Target="http://theelearningcoach.com/elearning2-0/using-wikis-for-elearni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jeschool.wikispaces.com/Character+Counts"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hyperlink" Target="https://superior-mauritius.wikispaces.com/"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wikis</a:t>
            </a:r>
            <a:endParaRPr lang="en-US" dirty="0"/>
          </a:p>
        </p:txBody>
      </p:sp>
      <p:sp>
        <p:nvSpPr>
          <p:cNvPr id="3" name="Subtitle 2"/>
          <p:cNvSpPr>
            <a:spLocks noGrp="1"/>
          </p:cNvSpPr>
          <p:nvPr>
            <p:ph type="subTitle" idx="1"/>
          </p:nvPr>
        </p:nvSpPr>
        <p:spPr/>
        <p:txBody>
          <a:bodyPr/>
          <a:lstStyle/>
          <a:p>
            <a:r>
              <a:rPr lang="en-US" dirty="0" smtClean="0"/>
              <a:t>Implementing wikis in e-learning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Ideas for e-learning </a:t>
            </a:r>
            <a:endParaRPr lang="en-US" dirty="0"/>
          </a:p>
        </p:txBody>
      </p:sp>
      <p:sp>
        <p:nvSpPr>
          <p:cNvPr id="3" name="Content Placeholder 2"/>
          <p:cNvSpPr>
            <a:spLocks noGrp="1"/>
          </p:cNvSpPr>
          <p:nvPr>
            <p:ph sz="half" idx="1"/>
          </p:nvPr>
        </p:nvSpPr>
        <p:spPr/>
        <p:txBody>
          <a:bodyPr/>
          <a:lstStyle/>
          <a:p>
            <a:r>
              <a:rPr lang="en-US" dirty="0" smtClean="0"/>
              <a:t>Collaborative workspace</a:t>
            </a:r>
          </a:p>
          <a:p>
            <a:r>
              <a:rPr lang="en-US" dirty="0" smtClean="0"/>
              <a:t>Learning community</a:t>
            </a:r>
          </a:p>
          <a:p>
            <a:r>
              <a:rPr lang="en-US" dirty="0" smtClean="0"/>
              <a:t>Social site/getting to know you</a:t>
            </a:r>
          </a:p>
          <a:p>
            <a:r>
              <a:rPr lang="en-US" dirty="0" smtClean="0"/>
              <a:t>Student e-portfolios</a:t>
            </a:r>
          </a:p>
          <a:p>
            <a:r>
              <a:rPr lang="en-US" dirty="0" smtClean="0"/>
              <a:t>Online journals</a:t>
            </a:r>
          </a:p>
          <a:p>
            <a:r>
              <a:rPr lang="en-US" dirty="0" smtClean="0"/>
              <a:t>Research notebooks</a:t>
            </a:r>
          </a:p>
          <a:p>
            <a:r>
              <a:rPr lang="en-US" dirty="0" smtClean="0"/>
              <a:t>File sharing space</a:t>
            </a:r>
          </a:p>
          <a:p>
            <a:r>
              <a:rPr lang="en-US" dirty="0" smtClean="0"/>
              <a:t>Discussion forum</a:t>
            </a:r>
            <a:endParaRPr lang="en-US" dirty="0"/>
          </a:p>
        </p:txBody>
      </p:sp>
      <p:pic>
        <p:nvPicPr>
          <p:cNvPr id="7171" name="Picture 3" descr="C:\Documents and Settings\lesa.scott\Local Settings\Temporary Internet Files\Content.IE5\FYN3P0D2\MP900438612[1].jpg"/>
          <p:cNvPicPr>
            <a:picLocks noGrp="1" noChangeAspect="1" noChangeArrowheads="1"/>
          </p:cNvPicPr>
          <p:nvPr>
            <p:ph sz="half" idx="2"/>
          </p:nvPr>
        </p:nvPicPr>
        <p:blipFill>
          <a:blip r:embed="rId3" cstate="print"/>
          <a:stretch>
            <a:fillRect/>
          </a:stretch>
        </p:blipFill>
        <p:spPr bwMode="auto">
          <a:xfrm>
            <a:off x="5189537" y="1920875"/>
            <a:ext cx="2955925" cy="443388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Ways to Use Your Wiki</a:t>
            </a:r>
            <a:endParaRPr lang="en-US" dirty="0"/>
          </a:p>
        </p:txBody>
      </p:sp>
      <p:sp>
        <p:nvSpPr>
          <p:cNvPr id="6" name="Content Placeholder 5"/>
          <p:cNvSpPr>
            <a:spLocks noGrp="1"/>
          </p:cNvSpPr>
          <p:nvPr>
            <p:ph sz="half" idx="1"/>
          </p:nvPr>
        </p:nvSpPr>
        <p:spPr>
          <a:xfrm>
            <a:off x="457200" y="1752600"/>
            <a:ext cx="8077200" cy="1600200"/>
          </a:xfrm>
        </p:spPr>
        <p:txBody>
          <a:bodyPr>
            <a:normAutofit/>
          </a:bodyPr>
          <a:lstStyle/>
          <a:p>
            <a:r>
              <a:rPr lang="en-US" dirty="0" smtClean="0"/>
              <a:t>Excellent podcast on wiki uses</a:t>
            </a:r>
          </a:p>
          <a:p>
            <a:pPr lvl="1"/>
            <a:r>
              <a:rPr lang="en-US" dirty="0" smtClean="0"/>
              <a:t>The image links directly to the audio file</a:t>
            </a:r>
          </a:p>
        </p:txBody>
      </p:sp>
      <p:pic>
        <p:nvPicPr>
          <p:cNvPr id="8195" name="Picture 3">
            <a:hlinkClick r:id="rId2"/>
          </p:cNvPr>
          <p:cNvPicPr>
            <a:picLocks noChangeAspect="1" noChangeArrowheads="1"/>
          </p:cNvPicPr>
          <p:nvPr/>
        </p:nvPicPr>
        <p:blipFill>
          <a:blip r:embed="rId3" cstate="print"/>
          <a:srcRect/>
          <a:stretch>
            <a:fillRect/>
          </a:stretch>
        </p:blipFill>
        <p:spPr bwMode="auto">
          <a:xfrm>
            <a:off x="685561" y="2667000"/>
            <a:ext cx="7925039" cy="3274725"/>
          </a:xfrm>
          <a:prstGeom prst="rect">
            <a:avLst/>
          </a:prstGeom>
          <a:noFill/>
          <a:ln w="9525">
            <a:noFill/>
            <a:miter lim="800000"/>
            <a:headEnd/>
            <a:tailEnd/>
          </a:ln>
        </p:spPr>
      </p:pic>
      <p:sp>
        <p:nvSpPr>
          <p:cNvPr id="8" name="Rectangle 7">
            <a:hlinkClick r:id="rId4"/>
          </p:cNvPr>
          <p:cNvSpPr/>
          <p:nvPr/>
        </p:nvSpPr>
        <p:spPr>
          <a:xfrm>
            <a:off x="457200" y="6062246"/>
            <a:ext cx="8382000" cy="338554"/>
          </a:xfrm>
          <a:prstGeom prst="rect">
            <a:avLst/>
          </a:prstGeom>
        </p:spPr>
        <p:txBody>
          <a:bodyPr wrap="square">
            <a:spAutoFit/>
          </a:bodyPr>
          <a:lstStyle/>
          <a:p>
            <a:r>
              <a:rPr lang="en-US" sz="1600" dirty="0" smtClean="0"/>
              <a:t>http://www.educause.edu/blog/dianao/EDUCAUSEPocketEdition6UsesofWi/166136</a:t>
            </a:r>
            <a:endParaRPr lang="en-US"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Few Wiki Resources</a:t>
            </a:r>
            <a:endParaRPr lang="en-US" dirty="0"/>
          </a:p>
        </p:txBody>
      </p:sp>
      <p:sp>
        <p:nvSpPr>
          <p:cNvPr id="3" name="Content Placeholder 2"/>
          <p:cNvSpPr>
            <a:spLocks noGrp="1"/>
          </p:cNvSpPr>
          <p:nvPr>
            <p:ph sz="half" idx="1"/>
          </p:nvPr>
        </p:nvSpPr>
        <p:spPr/>
        <p:txBody>
          <a:bodyPr>
            <a:normAutofit fontScale="85000" lnSpcReduction="10000"/>
          </a:bodyPr>
          <a:lstStyle/>
          <a:p>
            <a:r>
              <a:rPr lang="en-US" dirty="0" smtClean="0"/>
              <a:t>The E-Learning Coach</a:t>
            </a:r>
          </a:p>
          <a:p>
            <a:pPr lvl="1"/>
            <a:r>
              <a:rPr lang="en-US" dirty="0" smtClean="0"/>
              <a:t>Links to wikis in e-learning</a:t>
            </a:r>
          </a:p>
          <a:p>
            <a:endParaRPr lang="en-US" dirty="0" smtClean="0"/>
          </a:p>
          <a:p>
            <a:endParaRPr lang="en-US" dirty="0" smtClean="0"/>
          </a:p>
          <a:p>
            <a:r>
              <a:rPr lang="en-US" dirty="0" smtClean="0"/>
              <a:t>UBC Wiki</a:t>
            </a:r>
          </a:p>
          <a:p>
            <a:pPr lvl="1"/>
            <a:r>
              <a:rPr lang="en-US" dirty="0" smtClean="0"/>
              <a:t>A space for UBC students, staff and faculty</a:t>
            </a:r>
          </a:p>
          <a:p>
            <a:pPr lvl="1"/>
            <a:endParaRPr lang="en-US" dirty="0" smtClean="0"/>
          </a:p>
          <a:p>
            <a:pPr lvl="1"/>
            <a:endParaRPr lang="en-US" dirty="0" smtClean="0"/>
          </a:p>
          <a:p>
            <a:r>
              <a:rPr lang="en-US" dirty="0" smtClean="0"/>
              <a:t>E-learning</a:t>
            </a:r>
          </a:p>
          <a:p>
            <a:pPr lvl="1"/>
            <a:r>
              <a:rPr lang="en-US" dirty="0" smtClean="0"/>
              <a:t>An e-learning resource site built by student contributors</a:t>
            </a:r>
          </a:p>
          <a:p>
            <a:pPr>
              <a:buNone/>
            </a:pPr>
            <a:endParaRPr lang="en-US" dirty="0" smtClean="0"/>
          </a:p>
          <a:p>
            <a:pPr>
              <a:buNone/>
            </a:pPr>
            <a:endParaRPr lang="en-US" dirty="0" smtClean="0"/>
          </a:p>
          <a:p>
            <a:pPr>
              <a:buNone/>
            </a:pPr>
            <a:endParaRPr lang="en-US" dirty="0"/>
          </a:p>
        </p:txBody>
      </p:sp>
      <p:pic>
        <p:nvPicPr>
          <p:cNvPr id="9218" name="Picture 2">
            <a:hlinkClick r:id="rId3"/>
          </p:cNvPr>
          <p:cNvPicPr>
            <a:picLocks noChangeAspect="1" noChangeArrowheads="1"/>
          </p:cNvPicPr>
          <p:nvPr/>
        </p:nvPicPr>
        <p:blipFill>
          <a:blip r:embed="rId4" cstate="print"/>
          <a:srcRect/>
          <a:stretch>
            <a:fillRect/>
          </a:stretch>
        </p:blipFill>
        <p:spPr bwMode="auto">
          <a:xfrm>
            <a:off x="4543425" y="1933575"/>
            <a:ext cx="3686175" cy="733425"/>
          </a:xfrm>
          <a:prstGeom prst="rect">
            <a:avLst/>
          </a:prstGeom>
          <a:noFill/>
          <a:ln w="9525">
            <a:noFill/>
            <a:miter lim="800000"/>
            <a:headEnd/>
            <a:tailEnd/>
          </a:ln>
        </p:spPr>
      </p:pic>
      <p:pic>
        <p:nvPicPr>
          <p:cNvPr id="9219" name="Picture 3">
            <a:hlinkClick r:id="rId5"/>
          </p:cNvPr>
          <p:cNvPicPr>
            <a:picLocks noChangeAspect="1" noChangeArrowheads="1"/>
          </p:cNvPicPr>
          <p:nvPr/>
        </p:nvPicPr>
        <p:blipFill>
          <a:blip r:embed="rId6" cstate="print"/>
          <a:srcRect/>
          <a:stretch>
            <a:fillRect/>
          </a:stretch>
        </p:blipFill>
        <p:spPr bwMode="auto">
          <a:xfrm>
            <a:off x="4572000" y="3200400"/>
            <a:ext cx="1333500" cy="1390650"/>
          </a:xfrm>
          <a:prstGeom prst="rect">
            <a:avLst/>
          </a:prstGeom>
          <a:noFill/>
          <a:ln w="9525">
            <a:noFill/>
            <a:miter lim="800000"/>
            <a:headEnd/>
            <a:tailEnd/>
          </a:ln>
        </p:spPr>
      </p:pic>
      <p:pic>
        <p:nvPicPr>
          <p:cNvPr id="9220" name="Picture 4">
            <a:hlinkClick r:id="rId7"/>
          </p:cNvPr>
          <p:cNvPicPr>
            <a:picLocks noChangeAspect="1" noChangeArrowheads="1"/>
          </p:cNvPicPr>
          <p:nvPr/>
        </p:nvPicPr>
        <p:blipFill>
          <a:blip r:embed="rId8" cstate="print"/>
          <a:srcRect/>
          <a:stretch>
            <a:fillRect/>
          </a:stretch>
        </p:blipFill>
        <p:spPr bwMode="auto">
          <a:xfrm>
            <a:off x="4495800" y="5334000"/>
            <a:ext cx="4114800" cy="697727"/>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Wiki Hosts</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hlinkClick r:id="rId3"/>
              </a:rPr>
              <a:t>Wikispaces</a:t>
            </a:r>
            <a:endParaRPr lang="en-US" dirty="0" smtClean="0"/>
          </a:p>
          <a:p>
            <a:pPr lvl="1"/>
            <a:r>
              <a:rPr lang="en-US" dirty="0" smtClean="0"/>
              <a:t>Hosts free sites for K-12 educators</a:t>
            </a:r>
          </a:p>
          <a:p>
            <a:pPr lvl="1"/>
            <a:endParaRPr lang="en-US" dirty="0" smtClean="0"/>
          </a:p>
          <a:p>
            <a:r>
              <a:rPr lang="en-US" dirty="0" err="1" smtClean="0">
                <a:hlinkClick r:id="rId4"/>
              </a:rPr>
              <a:t>PBWorks</a:t>
            </a:r>
            <a:endParaRPr lang="en-US" dirty="0" smtClean="0"/>
          </a:p>
          <a:p>
            <a:pPr lvl="1"/>
            <a:r>
              <a:rPr lang="en-US" dirty="0" smtClean="0"/>
              <a:t>Hosts free &amp; premium sites</a:t>
            </a:r>
          </a:p>
          <a:p>
            <a:pPr lvl="1"/>
            <a:endParaRPr lang="en-US" dirty="0" smtClean="0"/>
          </a:p>
          <a:p>
            <a:r>
              <a:rPr lang="en-US" dirty="0" smtClean="0">
                <a:hlinkClick r:id="rId5"/>
              </a:rPr>
              <a:t>Wetpaint</a:t>
            </a:r>
            <a:endParaRPr lang="en-US" dirty="0" smtClean="0"/>
          </a:p>
          <a:p>
            <a:pPr lvl="1"/>
            <a:r>
              <a:rPr lang="en-US" dirty="0" smtClean="0"/>
              <a:t>May not be suitable for K-12, but okay for higher education</a:t>
            </a:r>
          </a:p>
        </p:txBody>
      </p:sp>
      <p:pic>
        <p:nvPicPr>
          <p:cNvPr id="10242" name="Picture 2"/>
          <p:cNvPicPr>
            <a:picLocks noChangeAspect="1" noChangeArrowheads="1"/>
          </p:cNvPicPr>
          <p:nvPr/>
        </p:nvPicPr>
        <p:blipFill>
          <a:blip r:embed="rId6" cstate="print"/>
          <a:srcRect/>
          <a:stretch>
            <a:fillRect/>
          </a:stretch>
        </p:blipFill>
        <p:spPr bwMode="auto">
          <a:xfrm>
            <a:off x="5181600" y="4571999"/>
            <a:ext cx="1905000" cy="1246481"/>
          </a:xfrm>
          <a:prstGeom prst="rect">
            <a:avLst/>
          </a:prstGeom>
          <a:noFill/>
          <a:ln w="9525">
            <a:noFill/>
            <a:miter lim="800000"/>
            <a:headEnd/>
            <a:tailEnd/>
          </a:ln>
        </p:spPr>
      </p:pic>
      <p:pic>
        <p:nvPicPr>
          <p:cNvPr id="10243" name="Picture 3"/>
          <p:cNvPicPr>
            <a:picLocks noChangeAspect="1" noChangeArrowheads="1"/>
          </p:cNvPicPr>
          <p:nvPr/>
        </p:nvPicPr>
        <p:blipFill>
          <a:blip r:embed="rId7" cstate="print"/>
          <a:srcRect/>
          <a:stretch>
            <a:fillRect/>
          </a:stretch>
        </p:blipFill>
        <p:spPr bwMode="auto">
          <a:xfrm>
            <a:off x="4516437" y="2971800"/>
            <a:ext cx="2951163" cy="733425"/>
          </a:xfrm>
          <a:prstGeom prst="rect">
            <a:avLst/>
          </a:prstGeom>
          <a:noFill/>
          <a:ln w="9525">
            <a:noFill/>
            <a:miter lim="800000"/>
            <a:headEnd/>
            <a:tailEnd/>
          </a:ln>
        </p:spPr>
      </p:pic>
      <p:pic>
        <p:nvPicPr>
          <p:cNvPr id="10244" name="Picture 4"/>
          <p:cNvPicPr>
            <a:picLocks noChangeAspect="1" noChangeArrowheads="1"/>
          </p:cNvPicPr>
          <p:nvPr/>
        </p:nvPicPr>
        <p:blipFill>
          <a:blip r:embed="rId8" cstate="print"/>
          <a:srcRect/>
          <a:stretch>
            <a:fillRect/>
          </a:stretch>
        </p:blipFill>
        <p:spPr bwMode="auto">
          <a:xfrm>
            <a:off x="4648200" y="1447799"/>
            <a:ext cx="2362200" cy="808681"/>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457200" y="1752600"/>
            <a:ext cx="8229600" cy="4876800"/>
          </a:xfrm>
        </p:spPr>
        <p:txBody>
          <a:bodyPr>
            <a:normAutofit/>
          </a:bodyPr>
          <a:lstStyle/>
          <a:p>
            <a:pPr>
              <a:buNone/>
            </a:pPr>
            <a:r>
              <a:rPr lang="en-US" sz="1700" dirty="0" smtClean="0"/>
              <a:t>Designing and Implementing E-Learning. (2008) </a:t>
            </a:r>
            <a:r>
              <a:rPr lang="en-US" sz="1700" dirty="0" smtClean="0">
                <a:hlinkClick r:id="rId2"/>
              </a:rPr>
              <a:t>http://designing.flexiblelearning.net.au/gallery/activities/wikis.htm</a:t>
            </a:r>
            <a:endParaRPr lang="en-US" sz="1700" dirty="0" smtClean="0"/>
          </a:p>
          <a:p>
            <a:pPr>
              <a:buNone/>
            </a:pPr>
            <a:endParaRPr lang="en-US" sz="1700" dirty="0" smtClean="0"/>
          </a:p>
          <a:p>
            <a:pPr>
              <a:buNone/>
            </a:pPr>
            <a:r>
              <a:rPr lang="en-US" sz="1700" dirty="0" err="1" smtClean="0"/>
              <a:t>Educause</a:t>
            </a:r>
            <a:r>
              <a:rPr lang="en-US" sz="1700" dirty="0" smtClean="0"/>
              <a:t>. (2010) </a:t>
            </a:r>
            <a:r>
              <a:rPr lang="en-US" sz="1700" dirty="0" smtClean="0">
                <a:hlinkClick r:id="rId3"/>
              </a:rPr>
              <a:t>http://www.educause.edu/</a:t>
            </a:r>
            <a:endParaRPr lang="en-US" sz="1700" dirty="0" smtClean="0"/>
          </a:p>
          <a:p>
            <a:pPr>
              <a:buNone/>
            </a:pPr>
            <a:endParaRPr lang="en-US" sz="1700" dirty="0" smtClean="0"/>
          </a:p>
          <a:p>
            <a:pPr>
              <a:buNone/>
            </a:pPr>
            <a:r>
              <a:rPr lang="en-US" sz="1700" dirty="0" err="1" smtClean="0"/>
              <a:t>Elearning</a:t>
            </a:r>
            <a:r>
              <a:rPr lang="en-US" sz="1700" dirty="0" smtClean="0"/>
              <a:t> Coach. (2010) </a:t>
            </a:r>
            <a:r>
              <a:rPr lang="en-US" sz="1700" dirty="0" smtClean="0">
                <a:hlinkClick r:id="rId4"/>
              </a:rPr>
              <a:t>http://theelearningcoach.com/elearning2-0/using-wikis-for-elearning/</a:t>
            </a:r>
            <a:endParaRPr lang="en-US" sz="1700" dirty="0" smtClean="0"/>
          </a:p>
          <a:p>
            <a:pPr>
              <a:buNone/>
            </a:pPr>
            <a:endParaRPr lang="en-US" sz="1700" dirty="0" smtClean="0"/>
          </a:p>
          <a:p>
            <a:pPr>
              <a:buNone/>
            </a:pPr>
            <a:r>
              <a:rPr lang="en-US" sz="1700" dirty="0" err="1" smtClean="0"/>
              <a:t>PBWorks</a:t>
            </a:r>
            <a:r>
              <a:rPr lang="en-US" sz="1700" dirty="0" smtClean="0"/>
              <a:t>. (2010) </a:t>
            </a:r>
            <a:r>
              <a:rPr lang="en-US" sz="1700" dirty="0" smtClean="0">
                <a:hlinkClick r:id="rId5"/>
              </a:rPr>
              <a:t>http://pbworks.com/</a:t>
            </a:r>
            <a:endParaRPr lang="en-US" sz="1700" dirty="0" smtClean="0"/>
          </a:p>
          <a:p>
            <a:pPr>
              <a:buNone/>
            </a:pPr>
            <a:endParaRPr lang="en-US" sz="1700" dirty="0" smtClean="0"/>
          </a:p>
          <a:p>
            <a:pPr>
              <a:buNone/>
            </a:pPr>
            <a:r>
              <a:rPr lang="en-US" sz="1700" dirty="0" err="1" smtClean="0"/>
              <a:t>Seitzinger</a:t>
            </a:r>
            <a:r>
              <a:rPr lang="en-US" sz="1700" dirty="0" smtClean="0"/>
              <a:t>, Joyce. (July 31, 2006). Be Constructive: Blogs, Podcasts, and Wikis as Constructivist Learning Tools </a:t>
            </a:r>
            <a:r>
              <a:rPr lang="en-US" sz="1700" dirty="0" smtClean="0">
                <a:hlinkClick r:id="rId6"/>
              </a:rPr>
              <a:t>http://www.learningsolutionsmag.com/articles/220/be-constructive-blogs-podcasts-and-wikis-as-constructivist-learning-tools</a:t>
            </a:r>
            <a:endParaRPr lang="en-US" sz="1700" dirty="0" smtClean="0"/>
          </a:p>
          <a:p>
            <a:pPr>
              <a:buNone/>
            </a:pPr>
            <a:endParaRPr lang="en-US" sz="1700" dirty="0" smtClean="0"/>
          </a:p>
          <a:p>
            <a:pPr>
              <a:buNone/>
            </a:pPr>
            <a:r>
              <a:rPr lang="en-US" sz="1700" dirty="0" smtClean="0"/>
              <a:t>Wikispaces. (2010) </a:t>
            </a:r>
            <a:r>
              <a:rPr lang="en-US" sz="1700" dirty="0" smtClean="0">
                <a:hlinkClick r:id="rId7"/>
              </a:rPr>
              <a:t>http://www.wikispaces.com/</a:t>
            </a:r>
            <a:endParaRPr lang="en-US" sz="1700" dirty="0" smtClean="0"/>
          </a:p>
          <a:p>
            <a:pPr>
              <a:buNone/>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wiki?</a:t>
            </a:r>
            <a:endParaRPr lang="en-US" dirty="0"/>
          </a:p>
        </p:txBody>
      </p:sp>
      <p:sp>
        <p:nvSpPr>
          <p:cNvPr id="3" name="Content Placeholder 2"/>
          <p:cNvSpPr>
            <a:spLocks noGrp="1"/>
          </p:cNvSpPr>
          <p:nvPr>
            <p:ph sz="half" idx="1"/>
          </p:nvPr>
        </p:nvSpPr>
        <p:spPr/>
        <p:txBody>
          <a:bodyPr/>
          <a:lstStyle/>
          <a:p>
            <a:r>
              <a:rPr lang="en-US" dirty="0" smtClean="0"/>
              <a:t>Collaborative online space</a:t>
            </a:r>
          </a:p>
          <a:p>
            <a:pPr lvl="1"/>
            <a:r>
              <a:rPr lang="en-US" dirty="0" smtClean="0"/>
              <a:t>Create</a:t>
            </a:r>
          </a:p>
          <a:p>
            <a:pPr lvl="1"/>
            <a:r>
              <a:rPr lang="en-US" dirty="0" smtClean="0"/>
              <a:t>Edit</a:t>
            </a:r>
          </a:p>
          <a:p>
            <a:pPr lvl="1"/>
            <a:r>
              <a:rPr lang="en-US" dirty="0" smtClean="0"/>
              <a:t>Restructure content</a:t>
            </a:r>
          </a:p>
          <a:p>
            <a:r>
              <a:rPr lang="en-US" dirty="0" smtClean="0"/>
              <a:t>Asynchronous communication</a:t>
            </a:r>
          </a:p>
          <a:p>
            <a:endParaRPr lang="en-US" dirty="0"/>
          </a:p>
        </p:txBody>
      </p:sp>
      <p:pic>
        <p:nvPicPr>
          <p:cNvPr id="1037" name="Picture 13" descr="C:\Documents and Settings\lesa.scott\Local Settings\Temporary Internet Files\Content.IE5\JTUEGPPP\MC910216410[1].png"/>
          <p:cNvPicPr>
            <a:picLocks noGrp="1" noChangeAspect="1" noChangeArrowheads="1"/>
          </p:cNvPicPr>
          <p:nvPr>
            <p:ph sz="half" idx="2"/>
          </p:nvPr>
        </p:nvPicPr>
        <p:blipFill>
          <a:blip r:embed="rId3" cstate="print"/>
          <a:stretch>
            <a:fillRect/>
          </a:stretch>
        </p:blipFill>
        <p:spPr bwMode="auto">
          <a:xfrm>
            <a:off x="4648200" y="2378647"/>
            <a:ext cx="4038600" cy="351834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Wikis Can Provide</a:t>
            </a:r>
            <a:endParaRPr lang="en-US" dirty="0"/>
          </a:p>
        </p:txBody>
      </p:sp>
      <p:sp>
        <p:nvSpPr>
          <p:cNvPr id="7" name="Content Placeholder 6"/>
          <p:cNvSpPr>
            <a:spLocks noGrp="1"/>
          </p:cNvSpPr>
          <p:nvPr>
            <p:ph sz="half" idx="1"/>
          </p:nvPr>
        </p:nvSpPr>
        <p:spPr/>
        <p:txBody>
          <a:bodyPr/>
          <a:lstStyle/>
          <a:p>
            <a:pPr marL="457200" indent="-457200"/>
            <a:r>
              <a:rPr lang="en-US" dirty="0" smtClean="0"/>
              <a:t>Constructivist Learning Environment</a:t>
            </a:r>
          </a:p>
          <a:p>
            <a:pPr marL="822960" lvl="1" indent="-457200"/>
            <a:r>
              <a:rPr lang="en-US" dirty="0" smtClean="0"/>
              <a:t>Individual interactivity</a:t>
            </a:r>
          </a:p>
          <a:p>
            <a:pPr marL="822960" lvl="1" indent="-457200"/>
            <a:r>
              <a:rPr lang="en-US" dirty="0" smtClean="0"/>
              <a:t>Collaborative learning</a:t>
            </a:r>
          </a:p>
          <a:p>
            <a:pPr marL="822960" lvl="1" indent="-457200"/>
            <a:r>
              <a:rPr lang="en-US" dirty="0" smtClean="0"/>
              <a:t>Cognitive tools</a:t>
            </a:r>
          </a:p>
          <a:p>
            <a:pPr marL="822960" lvl="1" indent="-457200"/>
            <a:r>
              <a:rPr lang="en-US" dirty="0" smtClean="0"/>
              <a:t>Authenticity</a:t>
            </a:r>
          </a:p>
          <a:p>
            <a:endParaRPr lang="en-US" dirty="0"/>
          </a:p>
        </p:txBody>
      </p:sp>
      <p:pic>
        <p:nvPicPr>
          <p:cNvPr id="2055" name="Picture 7" descr="C:\Documents and Settings\lesa.scott\Local Settings\Temporary Internet Files\Content.IE5\FYN3P0D2\MC900439613[1].png"/>
          <p:cNvPicPr>
            <a:picLocks noGrp="1" noChangeAspect="1" noChangeArrowheads="1"/>
          </p:cNvPicPr>
          <p:nvPr>
            <p:ph sz="half" idx="2"/>
          </p:nvPr>
        </p:nvPicPr>
        <p:blipFill>
          <a:blip r:embed="rId3" cstate="print"/>
          <a:stretch>
            <a:fillRect/>
          </a:stretch>
        </p:blipFill>
        <p:spPr bwMode="auto">
          <a:xfrm>
            <a:off x="4653840" y="1920875"/>
            <a:ext cx="4027320" cy="443388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Wiki Types</a:t>
            </a:r>
            <a:endParaRPr lang="en-US" dirty="0"/>
          </a:p>
        </p:txBody>
      </p:sp>
      <p:sp>
        <p:nvSpPr>
          <p:cNvPr id="3" name="Content Placeholder 2"/>
          <p:cNvSpPr>
            <a:spLocks noGrp="1"/>
          </p:cNvSpPr>
          <p:nvPr>
            <p:ph sz="half" idx="1"/>
          </p:nvPr>
        </p:nvSpPr>
        <p:spPr/>
        <p:txBody>
          <a:bodyPr/>
          <a:lstStyle/>
          <a:p>
            <a:r>
              <a:rPr lang="en-US" dirty="0" smtClean="0"/>
              <a:t>Public</a:t>
            </a:r>
          </a:p>
          <a:p>
            <a:pPr lvl="1"/>
            <a:r>
              <a:rPr lang="en-US" dirty="0" smtClean="0"/>
              <a:t>Everyone can view &amp; edit</a:t>
            </a:r>
          </a:p>
          <a:p>
            <a:r>
              <a:rPr lang="en-US" dirty="0" smtClean="0"/>
              <a:t>Protected</a:t>
            </a:r>
          </a:p>
          <a:p>
            <a:pPr lvl="1"/>
            <a:r>
              <a:rPr lang="en-US" dirty="0" smtClean="0"/>
              <a:t>Everyone can view but only members can edit</a:t>
            </a:r>
          </a:p>
          <a:p>
            <a:r>
              <a:rPr lang="en-US" dirty="0" smtClean="0"/>
              <a:t> Private</a:t>
            </a:r>
          </a:p>
          <a:p>
            <a:pPr lvl="1"/>
            <a:r>
              <a:rPr lang="en-US" dirty="0" smtClean="0"/>
              <a:t>Only members can view and edit</a:t>
            </a:r>
            <a:endParaRPr lang="en-US" dirty="0"/>
          </a:p>
        </p:txBody>
      </p:sp>
      <p:pic>
        <p:nvPicPr>
          <p:cNvPr id="6149" name="Picture 5" descr="C:\Documents and Settings\lesa.scott\Local Settings\Temporary Internet Files\Content.IE5\FYN3P0D2\MC900232110[1].wmf"/>
          <p:cNvPicPr>
            <a:picLocks noChangeAspect="1" noChangeArrowheads="1"/>
          </p:cNvPicPr>
          <p:nvPr/>
        </p:nvPicPr>
        <p:blipFill>
          <a:blip r:embed="rId3" cstate="print"/>
          <a:srcRect/>
          <a:stretch>
            <a:fillRect/>
          </a:stretch>
        </p:blipFill>
        <p:spPr bwMode="auto">
          <a:xfrm>
            <a:off x="5638800" y="1524000"/>
            <a:ext cx="2743200" cy="361643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Wiki Examples</a:t>
            </a:r>
            <a:endParaRPr lang="en-US" dirty="0"/>
          </a:p>
        </p:txBody>
      </p:sp>
      <p:sp>
        <p:nvSpPr>
          <p:cNvPr id="3" name="Text Placeholder 2"/>
          <p:cNvSpPr>
            <a:spLocks noGrp="1"/>
          </p:cNvSpPr>
          <p:nvPr>
            <p:ph type="body" idx="1"/>
          </p:nvPr>
        </p:nvSpPr>
        <p:spPr/>
        <p:txBody>
          <a:bodyPr/>
          <a:lstStyle/>
          <a:p>
            <a:r>
              <a:rPr lang="en-US" dirty="0" smtClean="0"/>
              <a:t>Protected &amp; Private Sites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Wikis Can Also Be</a:t>
            </a:r>
            <a:endParaRPr lang="en-US" dirty="0"/>
          </a:p>
        </p:txBody>
      </p:sp>
      <p:sp>
        <p:nvSpPr>
          <p:cNvPr id="9" name="Text Placeholder 8"/>
          <p:cNvSpPr>
            <a:spLocks noGrp="1"/>
          </p:cNvSpPr>
          <p:nvPr>
            <p:ph sz="half" idx="1"/>
          </p:nvPr>
        </p:nvSpPr>
        <p:spPr>
          <a:xfrm>
            <a:off x="457200" y="1752600"/>
            <a:ext cx="8229600" cy="1219200"/>
          </a:xfrm>
        </p:spPr>
        <p:txBody>
          <a:bodyPr/>
          <a:lstStyle/>
          <a:p>
            <a:r>
              <a:rPr lang="en-US" dirty="0" smtClean="0"/>
              <a:t>A simple website maintained by one or two people.</a:t>
            </a:r>
            <a:endParaRPr lang="en-US" dirty="0"/>
          </a:p>
        </p:txBody>
      </p:sp>
      <p:pic>
        <p:nvPicPr>
          <p:cNvPr id="3074" name="Picture 2">
            <a:hlinkClick r:id="rId3"/>
          </p:cNvPr>
          <p:cNvPicPr>
            <a:picLocks noChangeAspect="1" noChangeArrowheads="1"/>
          </p:cNvPicPr>
          <p:nvPr/>
        </p:nvPicPr>
        <p:blipFill>
          <a:blip r:embed="rId4" cstate="print"/>
          <a:srcRect/>
          <a:stretch>
            <a:fillRect/>
          </a:stretch>
        </p:blipFill>
        <p:spPr bwMode="auto">
          <a:xfrm>
            <a:off x="1143000" y="2590799"/>
            <a:ext cx="6934200" cy="36930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Wikis Can Also Be</a:t>
            </a:r>
            <a:endParaRPr lang="en-US" dirty="0"/>
          </a:p>
        </p:txBody>
      </p:sp>
      <p:sp>
        <p:nvSpPr>
          <p:cNvPr id="3" name="Content Placeholder 2"/>
          <p:cNvSpPr>
            <a:spLocks noGrp="1"/>
          </p:cNvSpPr>
          <p:nvPr>
            <p:ph sz="half" idx="1"/>
          </p:nvPr>
        </p:nvSpPr>
        <p:spPr>
          <a:xfrm>
            <a:off x="457200" y="1844040"/>
            <a:ext cx="7772400" cy="4937760"/>
          </a:xfrm>
        </p:spPr>
        <p:txBody>
          <a:bodyPr>
            <a:normAutofit/>
          </a:bodyPr>
          <a:lstStyle/>
          <a:p>
            <a:r>
              <a:rPr lang="en-US" dirty="0" smtClean="0"/>
              <a:t>A private space for small groups</a:t>
            </a:r>
          </a:p>
          <a:p>
            <a:endParaRPr lang="en-US" dirty="0" smtClean="0"/>
          </a:p>
        </p:txBody>
      </p:sp>
      <p:pic>
        <p:nvPicPr>
          <p:cNvPr id="3076" name="Picture 4">
            <a:hlinkClick r:id="rId3"/>
          </p:cNvPr>
          <p:cNvPicPr>
            <a:picLocks noChangeAspect="1" noChangeArrowheads="1"/>
          </p:cNvPicPr>
          <p:nvPr/>
        </p:nvPicPr>
        <p:blipFill>
          <a:blip r:embed="rId4" cstate="print"/>
          <a:srcRect/>
          <a:stretch>
            <a:fillRect/>
          </a:stretch>
        </p:blipFill>
        <p:spPr bwMode="auto">
          <a:xfrm>
            <a:off x="762000" y="2667000"/>
            <a:ext cx="7328018" cy="3200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a:stretch>
            <a:fillRect/>
          </a:stretch>
        </p:blipFill>
        <p:spPr bwMode="auto">
          <a:xfrm>
            <a:off x="457200" y="2819400"/>
            <a:ext cx="8313375"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p:cNvSpPr>
            <a:spLocks noGrp="1"/>
          </p:cNvSpPr>
          <p:nvPr>
            <p:ph type="title"/>
          </p:nvPr>
        </p:nvSpPr>
        <p:spPr/>
        <p:txBody>
          <a:bodyPr/>
          <a:lstStyle/>
          <a:p>
            <a:r>
              <a:rPr lang="en-US" dirty="0" smtClean="0"/>
              <a:t>Wikis Can Also Be</a:t>
            </a:r>
            <a:endParaRPr lang="en-US" dirty="0"/>
          </a:p>
        </p:txBody>
      </p:sp>
      <p:sp>
        <p:nvSpPr>
          <p:cNvPr id="3" name="Content Placeholder 2"/>
          <p:cNvSpPr>
            <a:spLocks noGrp="1"/>
          </p:cNvSpPr>
          <p:nvPr>
            <p:ph sz="half" idx="1"/>
          </p:nvPr>
        </p:nvSpPr>
        <p:spPr>
          <a:xfrm>
            <a:off x="457200" y="1752600"/>
            <a:ext cx="4038600" cy="4434840"/>
          </a:xfrm>
        </p:spPr>
        <p:txBody>
          <a:bodyPr>
            <a:normAutofit/>
          </a:bodyPr>
          <a:lstStyle/>
          <a:p>
            <a:r>
              <a:rPr lang="en-US" dirty="0" smtClean="0"/>
              <a:t>Project workspace</a:t>
            </a:r>
          </a:p>
          <a:p>
            <a:pPr lvl="1"/>
            <a:r>
              <a:rPr lang="en-US" dirty="0" smtClean="0"/>
              <a:t>Selected contributors</a:t>
            </a:r>
            <a:endParaRPr lang="en-US" dirty="0"/>
          </a:p>
        </p:txBody>
      </p:sp>
      <p:pic>
        <p:nvPicPr>
          <p:cNvPr id="4098" name="Picture 2"/>
          <p:cNvPicPr>
            <a:picLocks noChangeAspect="1" noChangeArrowheads="1"/>
          </p:cNvPicPr>
          <p:nvPr/>
        </p:nvPicPr>
        <p:blipFill>
          <a:blip r:embed="rId4" cstate="print"/>
          <a:srcRect/>
          <a:stretch>
            <a:fillRect/>
          </a:stretch>
        </p:blipFill>
        <p:spPr bwMode="auto">
          <a:xfrm>
            <a:off x="2286000" y="4495800"/>
            <a:ext cx="6076950" cy="205319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Wikis in e-learning</a:t>
            </a:r>
            <a:endParaRPr lang="en-US" dirty="0"/>
          </a:p>
        </p:txBody>
      </p:sp>
      <p:sp>
        <p:nvSpPr>
          <p:cNvPr id="3" name="Text Placeholder 2"/>
          <p:cNvSpPr>
            <a:spLocks noGrp="1"/>
          </p:cNvSpPr>
          <p:nvPr>
            <p:ph type="body" idx="1"/>
          </p:nvPr>
        </p:nvSpPr>
        <p:spPr/>
        <p:txBody>
          <a:bodyPr/>
          <a:lstStyle/>
          <a:p>
            <a:r>
              <a:rPr lang="en-US" dirty="0" smtClean="0"/>
              <a:t>Where do they fit?</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349</TotalTime>
  <Words>1363</Words>
  <Application>Microsoft Office PowerPoint</Application>
  <PresentationFormat>On-screen Show (4:3)</PresentationFormat>
  <Paragraphs>112</Paragraphs>
  <Slides>14</Slides>
  <Notes>10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Flow</vt:lpstr>
      <vt:lpstr>wikis</vt:lpstr>
      <vt:lpstr>What is a wiki?</vt:lpstr>
      <vt:lpstr>Wikis Can Provide</vt:lpstr>
      <vt:lpstr>Wiki Types</vt:lpstr>
      <vt:lpstr>Wiki Examples</vt:lpstr>
      <vt:lpstr>Wikis Can Also Be</vt:lpstr>
      <vt:lpstr>Wikis Can Also Be</vt:lpstr>
      <vt:lpstr>Wikis Can Also Be</vt:lpstr>
      <vt:lpstr>Wikis in e-learning</vt:lpstr>
      <vt:lpstr>Ideas for e-learning </vt:lpstr>
      <vt:lpstr>7 Ways to Use Your Wiki</vt:lpstr>
      <vt:lpstr>A Few Wiki Resources</vt:lpstr>
      <vt:lpstr>Wiki Hosts</vt:lpstr>
      <vt:lpstr>References</vt:lpstr>
    </vt:vector>
  </TitlesOfParts>
  <Company>NBDOE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wikis in e-learning</dc:title>
  <dc:creator>School District 15</dc:creator>
  <cp:lastModifiedBy>Lesa Scot</cp:lastModifiedBy>
  <cp:revision>61</cp:revision>
  <dcterms:created xsi:type="dcterms:W3CDTF">2010-06-01T19:45:34Z</dcterms:created>
  <dcterms:modified xsi:type="dcterms:W3CDTF">2011-02-07T15:15:36Z</dcterms:modified>
</cp:coreProperties>
</file>